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15.xml" ContentType="application/vnd.openxmlformats-officedocument.presentationml.slide+xml"/>
  <Override PartName="/ppt/viewProps.xml" ContentType="application/vnd.openxmlformats-officedocument.presentationml.viewProps+xml"/>
  <Default Extension="bin" ContentType="application/vnd.openxmlformats-officedocument.presentationml.printerSettings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ppt/slides/slide9.xml" ContentType="application/vnd.openxmlformats-officedocument.presentationml.slide+xml"/>
  <Default Extension="rels" ContentType="application/vnd.openxmlformats-package.relationships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Default Extension="gif" ContentType="image/gif"/>
  <Override PartName="/ppt/slideLayouts/slideLayout12.xml" ContentType="application/vnd.openxmlformats-officedocument.presentationml.slideLayout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17"/>
  </p:notesMasterIdLst>
  <p:sldIdLst>
    <p:sldId id="256" r:id="rId2"/>
    <p:sldId id="267" r:id="rId3"/>
    <p:sldId id="269" r:id="rId4"/>
    <p:sldId id="268" r:id="rId5"/>
    <p:sldId id="257" r:id="rId6"/>
    <p:sldId id="264" r:id="rId7"/>
    <p:sldId id="262" r:id="rId8"/>
    <p:sldId id="263" r:id="rId9"/>
    <p:sldId id="258" r:id="rId10"/>
    <p:sldId id="260" r:id="rId11"/>
    <p:sldId id="259" r:id="rId12"/>
    <p:sldId id="265" r:id="rId13"/>
    <p:sldId id="266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snapVertSplitter="1" vertBarState="minimized">
    <p:restoredLeft sz="15620"/>
    <p:restoredTop sz="94660"/>
  </p:normalViewPr>
  <p:slideViewPr>
    <p:cSldViewPr snapToObjects="1">
      <p:cViewPr varScale="1">
        <p:scale>
          <a:sx n="82" d="100"/>
          <a:sy n="82" d="100"/>
        </p:scale>
        <p:origin x="-17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viewProps" Target="viewProps.xml"/><Relationship Id="rId4" Type="http://schemas.openxmlformats.org/officeDocument/2006/relationships/slide" Target="slides/slide3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A94BB-4AE6-7243-82CD-1CC45A7E055C}" type="datetimeFigureOut">
              <a:rPr lang="en-US" smtClean="0"/>
              <a:t>7/30/08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81345-12A8-8C46-A2A6-F91C6D41758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A81345-12A8-8C46-A2A6-F91C6D417583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6388" y="739588"/>
            <a:ext cx="8513762" cy="2729753"/>
          </a:xfrm>
        </p:spPr>
        <p:txBody>
          <a:bodyPr>
            <a:noAutofit/>
          </a:bodyPr>
          <a:lstStyle>
            <a:lvl1pPr algn="l">
              <a:lnSpc>
                <a:spcPts val="10800"/>
              </a:lnSpc>
              <a:defRPr sz="10000" b="1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388" y="3505200"/>
            <a:ext cx="4683050" cy="1344706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44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75294"/>
            <a:ext cx="1600200" cy="365125"/>
          </a:xfrm>
        </p:spPr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</a:lstStyle>
          <a:p>
            <a:fld id="{14E98D79-6D80-BE4F-9336-83CBCCA77335}" type="datetimeFigureOut">
              <a:rPr lang="en-US" smtClean="0"/>
              <a:t>7/30/08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9800" y="6275294"/>
            <a:ext cx="5638800" cy="365125"/>
          </a:xfrm>
        </p:spPr>
        <p:txBody>
          <a:bodyPr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275294"/>
            <a:ext cx="609600" cy="365125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3" y="1227427"/>
            <a:ext cx="3657600" cy="566738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94096">
            <a:off x="4845353" y="975801"/>
            <a:ext cx="3496570" cy="4747249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3" y="1799793"/>
            <a:ext cx="3657600" cy="399140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98D79-6D80-BE4F-9336-83CBCCA77335}" type="datetimeFigureOut">
              <a:rPr lang="en-US" smtClean="0"/>
              <a:t>7/30/08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C8CF-843B-E544-87F2-BD6BB7E3AC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98D79-6D80-BE4F-9336-83CBCCA77335}" type="datetimeFigureOut">
              <a:rPr lang="en-US" smtClean="0"/>
              <a:t>7/30/08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C8CF-843B-E544-87F2-BD6BB7E3ACC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319004">
            <a:off x="2075968" y="741009"/>
            <a:ext cx="4914362" cy="3240064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 rot="21346724">
            <a:off x="436037" y="494284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98D79-6D80-BE4F-9336-83CBCCA77335}" type="datetimeFigureOut">
              <a:rPr lang="en-US" smtClean="0"/>
              <a:t>7/30/08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C8CF-843B-E544-87F2-BD6BB7E3ACC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152337">
            <a:off x="4118577" y="735553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98D79-6D80-BE4F-9336-83CBCCA77335}" type="datetimeFigureOut">
              <a:rPr lang="en-US" smtClean="0"/>
              <a:t>7/30/08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C8CF-843B-E544-87F2-BD6BB7E3AC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2400" y="685801"/>
            <a:ext cx="757518" cy="5440680"/>
          </a:xfrm>
        </p:spPr>
        <p:txBody>
          <a:bodyPr vert="eaVert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1825" y="685801"/>
            <a:ext cx="6561137" cy="5440680"/>
          </a:xfrm>
        </p:spPr>
        <p:txBody>
          <a:bodyPr vert="eaVer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98D79-6D80-BE4F-9336-83CBCCA77335}" type="datetimeFigureOut">
              <a:rPr lang="en-US" smtClean="0"/>
              <a:t>7/30/08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C8CF-843B-E544-87F2-BD6BB7E3AC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22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98D79-6D80-BE4F-9336-83CBCCA77335}" type="datetimeFigureOut">
              <a:rPr lang="en-US" smtClean="0"/>
              <a:t>7/30/08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C8CF-843B-E544-87F2-BD6BB7E3AC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8355714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4428426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 rot="21263043">
            <a:off x="5231118" y="261015"/>
            <a:ext cx="3433660" cy="4204035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2012" y="2057400"/>
            <a:ext cx="3863788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6" y="2057400"/>
            <a:ext cx="3867912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98D79-6D80-BE4F-9336-83CBCCA77335}" type="datetimeFigureOut">
              <a:rPr lang="en-US" smtClean="0"/>
              <a:t>7/30/08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C8CF-843B-E544-87F2-BD6BB7E3AC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45" y="1546412"/>
            <a:ext cx="3867912" cy="464950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936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313" y="1545018"/>
            <a:ext cx="3867912" cy="466344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313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98D79-6D80-BE4F-9336-83CBCCA77335}" type="datetimeFigureOut">
              <a:rPr lang="en-US" smtClean="0"/>
              <a:t>7/30/08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C8CF-843B-E544-87F2-BD6BB7E3ACC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98D79-6D80-BE4F-9336-83CBCCA77335}" type="datetimeFigureOut">
              <a:rPr lang="en-US" smtClean="0"/>
              <a:t>7/30/08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C8CF-843B-E544-87F2-BD6BB7E3AC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98D79-6D80-BE4F-9336-83CBCCA77335}" type="datetimeFigureOut">
              <a:rPr lang="en-US" smtClean="0"/>
              <a:t>7/30/08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C8CF-843B-E544-87F2-BD6BB7E3AC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1720103"/>
            <a:ext cx="3657600" cy="1162050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650" y="658906"/>
            <a:ext cx="3819338" cy="546725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5" y="2877671"/>
            <a:ext cx="3657600" cy="2339788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98D79-6D80-BE4F-9336-83CBCCA77335}" type="datetimeFigureOut">
              <a:rPr lang="en-US" smtClean="0"/>
              <a:t>7/30/08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8358" y="2044700"/>
            <a:ext cx="7167284" cy="4081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75294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14E98D79-6D80-BE4F-9336-83CBCCA77335}" type="datetimeFigureOut">
              <a:rPr lang="en-US" smtClean="0"/>
              <a:t>7/30/08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5318" y="6275294"/>
            <a:ext cx="56432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275294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fld id="{F434C8CF-843B-E544-87F2-BD6BB7E3ACC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  <p:sldLayoutId r:id="rId12"/>
    <p:sldLayoutId r:id="rId13"/>
    <p:sldLayoutId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.xml"/><Relationship Id="rId7" Type="http://schemas.openxmlformats.org/officeDocument/2006/relationships/image" Target="../media/image10.jpeg"/><Relationship Id="rId1" Type="http://schemas.openxmlformats.org/officeDocument/2006/relationships/audio" Target="file://localhost/Users/shelbyorr/Desktop/howl.wav" TargetMode="External"/><Relationship Id="rId2" Type="http://schemas.openxmlformats.org/officeDocument/2006/relationships/audio" Target="file://localhost/Users/shelbyorr/Desktop/chorus3.wav" TargetMode="External"/><Relationship Id="rId3" Type="http://schemas.openxmlformats.org/officeDocument/2006/relationships/audio" Target="file://localhost/Users/shelbyorr/Desktop/nkgrowl1.wav" TargetMode="External"/><Relationship Id="rId6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Gray Wolf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i="1" dirty="0" err="1" smtClean="0"/>
              <a:t>Canis</a:t>
            </a:r>
            <a:r>
              <a:rPr lang="en-US" i="1" dirty="0" smtClean="0"/>
              <a:t> lupus”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 smtClean="0"/>
              <a:t>Shelby Orr</a:t>
            </a:r>
          </a:p>
          <a:p>
            <a:r>
              <a:rPr lang="en-US" dirty="0" smtClean="0"/>
              <a:t>Shelby Dodd</a:t>
            </a:r>
          </a:p>
          <a:p>
            <a:r>
              <a:rPr lang="en-US" dirty="0" smtClean="0"/>
              <a:t>Katharine </a:t>
            </a:r>
            <a:r>
              <a:rPr lang="en-US" dirty="0" err="1" smtClean="0"/>
              <a:t>Benningfield</a:t>
            </a:r>
            <a:endParaRPr lang="en-US" dirty="0" smtClean="0"/>
          </a:p>
          <a:p>
            <a:r>
              <a:rPr lang="en-US" dirty="0" smtClean="0"/>
              <a:t>Samantha </a:t>
            </a:r>
            <a:r>
              <a:rPr lang="en-US" dirty="0" err="1" smtClean="0"/>
              <a:t>Sedlock</a:t>
            </a:r>
            <a:endParaRPr lang="en-US" dirty="0"/>
          </a:p>
        </p:txBody>
      </p:sp>
      <p:pic>
        <p:nvPicPr>
          <p:cNvPr id="4" name="Picture 3" descr="moon wolf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505200"/>
            <a:ext cx="2717800" cy="271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Trophic</a:t>
            </a:r>
            <a:r>
              <a:rPr lang="en-US" dirty="0" smtClean="0"/>
              <a:t> </a:t>
            </a:r>
            <a:r>
              <a:rPr lang="en-US" dirty="0" err="1" smtClean="0"/>
              <a:t>Hierachy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Isosceles Triangle 3"/>
          <p:cNvSpPr/>
          <p:nvPr/>
        </p:nvSpPr>
        <p:spPr>
          <a:xfrm>
            <a:off x="2057400" y="1600200"/>
            <a:ext cx="4800600" cy="4525963"/>
          </a:xfrm>
          <a:prstGeom prst="triangl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sp>
      <p:cxnSp>
        <p:nvCxnSpPr>
          <p:cNvPr id="7" name="Straight Connector 6"/>
          <p:cNvCxnSpPr/>
          <p:nvPr/>
        </p:nvCxnSpPr>
        <p:spPr>
          <a:xfrm>
            <a:off x="3657600" y="3124200"/>
            <a:ext cx="16002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00400" y="4038600"/>
            <a:ext cx="25908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667000" y="5029200"/>
            <a:ext cx="36576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657600" y="2438399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Tertiary Consumers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6576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Secondary </a:t>
            </a:r>
          </a:p>
          <a:p>
            <a:pPr algn="ctr"/>
            <a:r>
              <a:rPr lang="en-US" dirty="0" smtClean="0"/>
              <a:t>Consumer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200400" y="440952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Primary Consumers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200400" y="5334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Primary Producers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5257800" y="2438399"/>
            <a:ext cx="7620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19800" y="2247899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Wolves</a:t>
            </a:r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6629400" y="5562600"/>
            <a:ext cx="914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543800" y="53340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Plants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775" y="1430845"/>
            <a:ext cx="7167284" cy="4081463"/>
          </a:xfrm>
        </p:spPr>
        <p:txBody>
          <a:bodyPr/>
          <a:lstStyle/>
          <a:p>
            <a:r>
              <a:rPr lang="en-US" dirty="0" smtClean="0"/>
              <a:t>Wolf pairs strategize when attacking large prey</a:t>
            </a:r>
          </a:p>
          <a:p>
            <a:r>
              <a:rPr lang="en-US" dirty="0" smtClean="0"/>
              <a:t>Kill large prey by tearing at their throat, severing the windpipe.</a:t>
            </a:r>
          </a:p>
          <a:p>
            <a:r>
              <a:rPr lang="en-US" dirty="0" smtClean="0"/>
              <a:t>Pack status is reinforced during feeding. </a:t>
            </a:r>
            <a:endParaRPr lang="en-US" dirty="0"/>
          </a:p>
        </p:txBody>
      </p:sp>
      <p:pic>
        <p:nvPicPr>
          <p:cNvPr id="4" name="Picture 3" descr="wolfpac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581400"/>
            <a:ext cx="4038600" cy="3036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Habitat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are they effected if they change habitats?</a:t>
            </a:r>
          </a:p>
          <a:p>
            <a:r>
              <a:rPr lang="en-US" dirty="0" smtClean="0"/>
              <a:t>Can they be domesticated?</a:t>
            </a:r>
            <a:endParaRPr lang="en-US" dirty="0"/>
          </a:p>
        </p:txBody>
      </p:sp>
      <p:pic>
        <p:nvPicPr>
          <p:cNvPr id="4" name="Picture 3" descr="DSCN1051-7471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3276600"/>
            <a:ext cx="44196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Environmental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Global Warming</a:t>
            </a:r>
          </a:p>
          <a:p>
            <a:pPr lvl="1"/>
            <a:r>
              <a:rPr lang="en-US" dirty="0" smtClean="0"/>
              <a:t>Increase frequency and intensity of forest fires</a:t>
            </a:r>
          </a:p>
          <a:p>
            <a:pPr lvl="1"/>
            <a:r>
              <a:rPr lang="en-US" dirty="0" smtClean="0"/>
              <a:t>Wolves are at the top of the food chain</a:t>
            </a:r>
          </a:p>
          <a:p>
            <a:pPr lvl="1"/>
            <a:r>
              <a:rPr lang="en-US" dirty="0" smtClean="0"/>
              <a:t>Winters are shorter</a:t>
            </a:r>
          </a:p>
          <a:p>
            <a:r>
              <a:rPr lang="en-US" dirty="0" smtClean="0"/>
              <a:t>Habitat Destruction</a:t>
            </a:r>
          </a:p>
          <a:p>
            <a:pPr lvl="1"/>
            <a:r>
              <a:rPr lang="en-US" dirty="0" smtClean="0"/>
              <a:t>Yellow stone is being preserved </a:t>
            </a:r>
          </a:p>
          <a:p>
            <a:r>
              <a:rPr lang="en-US" dirty="0" smtClean="0"/>
              <a:t>In the 1900’s Wolves and Bison were over hunted and disappeared from the Yellow Stone Area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Preserving the Wild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pel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2520" y="1828800"/>
            <a:ext cx="7078960" cy="40814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465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0800" y="1371600"/>
            <a:ext cx="4138115" cy="5201541"/>
          </a:xfrm>
        </p:spPr>
      </p:pic>
      <p:sp>
        <p:nvSpPr>
          <p:cNvPr id="5" name="Oval Callout 4"/>
          <p:cNvSpPr/>
          <p:nvPr/>
        </p:nvSpPr>
        <p:spPr>
          <a:xfrm>
            <a:off x="2590800" y="155197"/>
            <a:ext cx="2320575" cy="1216403"/>
          </a:xfrm>
          <a:prstGeom prst="wedgeEllipseCallou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2971799" y="582706"/>
            <a:ext cx="1939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Eeeeend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Domain: </a:t>
            </a:r>
            <a:r>
              <a:rPr lang="en-US" sz="2000" dirty="0" err="1" smtClean="0"/>
              <a:t>Eukarya</a:t>
            </a:r>
            <a:endParaRPr lang="en-US" sz="2000" dirty="0" smtClean="0"/>
          </a:p>
          <a:p>
            <a:pPr>
              <a:buNone/>
            </a:pPr>
            <a:r>
              <a:rPr lang="en-US" sz="2000" dirty="0"/>
              <a:t>	</a:t>
            </a:r>
            <a:r>
              <a:rPr lang="en-US" sz="2000" dirty="0" smtClean="0"/>
              <a:t>    Kingdom: </a:t>
            </a:r>
            <a:r>
              <a:rPr lang="en-US" sz="2000" dirty="0" err="1" smtClean="0"/>
              <a:t>Animalia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		  Phylum: </a:t>
            </a:r>
            <a:r>
              <a:rPr lang="en-US" sz="2000" dirty="0" err="1" smtClean="0"/>
              <a:t>Chordata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			  Class: </a:t>
            </a:r>
            <a:r>
              <a:rPr lang="en-US" sz="2000" dirty="0" err="1" smtClean="0"/>
              <a:t>Mammalia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				 Order: </a:t>
            </a:r>
            <a:r>
              <a:rPr lang="en-US" sz="2000" dirty="0" err="1" smtClean="0"/>
              <a:t>Carnivora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					  Family: </a:t>
            </a:r>
            <a:r>
              <a:rPr lang="en-US" sz="2000" dirty="0" err="1" smtClean="0"/>
              <a:t>Canidae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						  Genus: </a:t>
            </a:r>
            <a:r>
              <a:rPr lang="en-US" sz="2000" dirty="0" err="1" smtClean="0"/>
              <a:t>Canis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							 Species: lupus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Cladogram</a:t>
            </a:r>
            <a:endParaRPr lang="en-US" dirty="0"/>
          </a:p>
        </p:txBody>
      </p:sp>
      <p:pic>
        <p:nvPicPr>
          <p:cNvPr id="4" name="Content Placeholder 3" descr="dogs2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5994" y="2044700"/>
            <a:ext cx="5612012" cy="40814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rchetyp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219200"/>
            <a:ext cx="7862908" cy="48013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Cycles of the Gray Wolf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7167284" cy="4081463"/>
          </a:xfrm>
        </p:spPr>
        <p:txBody>
          <a:bodyPr>
            <a:normAutofit/>
          </a:bodyPr>
          <a:lstStyle/>
          <a:p>
            <a:r>
              <a:rPr lang="en-US" dirty="0" smtClean="0"/>
              <a:t>Life Span: 6 -10 years  </a:t>
            </a:r>
          </a:p>
          <a:p>
            <a:r>
              <a:rPr lang="en-US" dirty="0" smtClean="0"/>
              <a:t>Mating Season: January and February</a:t>
            </a:r>
          </a:p>
          <a:p>
            <a:r>
              <a:rPr lang="en-US" dirty="0" smtClean="0"/>
              <a:t>9 week gestation period</a:t>
            </a:r>
          </a:p>
          <a:p>
            <a:r>
              <a:rPr lang="en-US" dirty="0" smtClean="0"/>
              <a:t>One litter per year</a:t>
            </a:r>
          </a:p>
          <a:p>
            <a:r>
              <a:rPr lang="en-US" dirty="0" smtClean="0"/>
              <a:t>Pups are born blind and deaf in litters of 5-7</a:t>
            </a:r>
          </a:p>
          <a:p>
            <a:r>
              <a:rPr lang="en-US" dirty="0" smtClean="0"/>
              <a:t>All wolves in the pack assist in raising wolf pups and group feeding strengthen social bonds</a:t>
            </a:r>
          </a:p>
        </p:txBody>
      </p:sp>
      <p:pic>
        <p:nvPicPr>
          <p:cNvPr id="4" name="Picture 3" descr="mother-wolf-513225-l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975" y="1371600"/>
            <a:ext cx="2986617" cy="2239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Habitat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Tundra</a:t>
            </a:r>
          </a:p>
          <a:p>
            <a:r>
              <a:rPr lang="en-US" dirty="0" smtClean="0"/>
              <a:t>Deserts</a:t>
            </a:r>
          </a:p>
          <a:p>
            <a:r>
              <a:rPr lang="en-US" dirty="0" smtClean="0"/>
              <a:t>Mountains</a:t>
            </a:r>
          </a:p>
          <a:p>
            <a:r>
              <a:rPr lang="en-US" dirty="0" smtClean="0"/>
              <a:t>Grasslands </a:t>
            </a:r>
          </a:p>
          <a:p>
            <a:r>
              <a:rPr lang="en-US" dirty="0" smtClean="0"/>
              <a:t>Temperate forests</a:t>
            </a:r>
          </a:p>
          <a:p>
            <a:r>
              <a:rPr lang="en-US" dirty="0" smtClean="0"/>
              <a:t>Why do they need to live in THESE places??</a:t>
            </a:r>
            <a:endParaRPr lang="en-US" dirty="0"/>
          </a:p>
        </p:txBody>
      </p:sp>
      <p:pic>
        <p:nvPicPr>
          <p:cNvPr id="4" name="Picture 3" descr="habita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3725" y="2044700"/>
            <a:ext cx="4127500" cy="295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Breeding Wolves</a:t>
            </a:r>
          </a:p>
          <a:p>
            <a:r>
              <a:rPr lang="en-US" dirty="0" smtClean="0"/>
              <a:t>Beta Wolf</a:t>
            </a:r>
          </a:p>
          <a:p>
            <a:r>
              <a:rPr lang="en-US" dirty="0" smtClean="0"/>
              <a:t>Omega Wolf</a:t>
            </a:r>
          </a:p>
          <a:p>
            <a:r>
              <a:rPr lang="en-US" dirty="0" smtClean="0"/>
              <a:t>Size of Pack</a:t>
            </a:r>
            <a:endParaRPr lang="en-US" dirty="0"/>
          </a:p>
        </p:txBody>
      </p:sp>
      <p:pic>
        <p:nvPicPr>
          <p:cNvPr id="4" name="Picture 3" descr="alphapai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754" y="2667000"/>
            <a:ext cx="4865471" cy="2697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Howling</a:t>
            </a:r>
            <a:endParaRPr lang="en-US" dirty="0"/>
          </a:p>
        </p:txBody>
      </p:sp>
      <p:pic>
        <p:nvPicPr>
          <p:cNvPr id="4" name="howl.wav">
            <a:hlinkClick r:id="" action="ppaction://media"/>
            <a:hlinkHover r:id="" action="ppaction://ole?verb=0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71462" y="5957888"/>
            <a:ext cx="900112" cy="9001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493544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Lone Wolf</a:t>
            </a:r>
            <a:endParaRPr lang="en-US" dirty="0"/>
          </a:p>
        </p:txBody>
      </p:sp>
      <p:pic>
        <p:nvPicPr>
          <p:cNvPr id="6" name="chorus3.wav">
            <a:hlinkClick r:id="" action="ppaction://media"/>
            <a:hlinkHover r:id="" action="ppaction://ole?verb=0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3886200" y="5957888"/>
            <a:ext cx="896699" cy="8966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29000" y="5552242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Chorus</a:t>
            </a:r>
            <a:endParaRPr lang="en-US" dirty="0"/>
          </a:p>
        </p:txBody>
      </p:sp>
      <p:pic>
        <p:nvPicPr>
          <p:cNvPr id="8" name="nkgrowl1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/>
          <a:stretch>
            <a:fillRect/>
          </a:stretch>
        </p:blipFill>
        <p:spPr>
          <a:xfrm>
            <a:off x="7709889" y="5933243"/>
            <a:ext cx="924758" cy="9247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43800" y="537341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Wolf Growling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71462" y="19050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Communication between the pack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Declaration of territory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Howl herd up to 10 miles away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Most often during twilight hours</a:t>
            </a:r>
            <a:endParaRPr lang="en-US" sz="2400" dirty="0"/>
          </a:p>
        </p:txBody>
      </p:sp>
      <p:pic>
        <p:nvPicPr>
          <p:cNvPr id="12" name="Picture 11" descr="gray_wolf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9456" y="1905000"/>
            <a:ext cx="2233767" cy="3346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85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5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44700"/>
            <a:ext cx="7167284" cy="4081463"/>
          </a:xfrm>
        </p:spPr>
        <p:txBody>
          <a:bodyPr/>
          <a:lstStyle/>
          <a:p>
            <a:r>
              <a:rPr lang="en-US" dirty="0" smtClean="0"/>
              <a:t>Carnivores (meat eating)</a:t>
            </a:r>
          </a:p>
          <a:p>
            <a:r>
              <a:rPr lang="en-US" dirty="0" smtClean="0"/>
              <a:t>Primarily feed on medium to large sized </a:t>
            </a:r>
            <a:r>
              <a:rPr lang="en-US" dirty="0" err="1" smtClean="0"/>
              <a:t>unregulates</a:t>
            </a:r>
            <a:r>
              <a:rPr lang="en-US" dirty="0" smtClean="0"/>
              <a:t> - “hoofed animals”</a:t>
            </a:r>
          </a:p>
          <a:p>
            <a:r>
              <a:rPr lang="en-US" dirty="0" smtClean="0"/>
              <a:t>As predators, gray wolves help maintain balance in the food web.</a:t>
            </a:r>
          </a:p>
          <a:p>
            <a:r>
              <a:rPr lang="en-US" dirty="0" smtClean="0"/>
              <a:t>Regulate populations of their prey animals. </a:t>
            </a:r>
            <a:endParaRPr lang="en-US" dirty="0"/>
          </a:p>
        </p:txBody>
      </p:sp>
      <p:pic>
        <p:nvPicPr>
          <p:cNvPr id="4" name="Picture 3" descr="22565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3025" y="457200"/>
            <a:ext cx="210820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wilight">
  <a:themeElements>
    <a:clrScheme name="Twilight">
      <a:dk1>
        <a:sysClr val="windowText" lastClr="000000"/>
      </a:dk1>
      <a:lt1>
        <a:sysClr val="window" lastClr="FFFFFF"/>
      </a:lt1>
      <a:dk2>
        <a:srgbClr val="54638C"/>
      </a:dk2>
      <a:lt2>
        <a:srgbClr val="8D9AB3"/>
      </a:lt2>
      <a:accent1>
        <a:srgbClr val="FFAF03"/>
      </a:accent1>
      <a:accent2>
        <a:srgbClr val="FDE689"/>
      </a:accent2>
      <a:accent3>
        <a:srgbClr val="9E82E7"/>
      </a:accent3>
      <a:accent4>
        <a:srgbClr val="9735BB"/>
      </a:accent4>
      <a:accent5>
        <a:srgbClr val="BF2B2B"/>
      </a:accent5>
      <a:accent6>
        <a:srgbClr val="ED7307"/>
      </a:accent6>
      <a:hlink>
        <a:srgbClr val="FFAF03"/>
      </a:hlink>
      <a:folHlink>
        <a:srgbClr val="FDE689"/>
      </a:folHlink>
    </a:clrScheme>
    <a:fontScheme name="Twilight">
      <a:majorFont>
        <a:latin typeface="Century Gothic"/>
        <a:ea typeface=""/>
        <a:cs typeface=""/>
        <a:font script="Jpan" typeface="ＭＳ Ｐゴシック"/>
      </a:majorFont>
      <a:minorFont>
        <a:latin typeface="Century Gothic"/>
        <a:ea typeface=""/>
        <a:cs typeface=""/>
        <a:font script="Jpan" typeface="ＭＳ Ｐゴシック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0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60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38100" dist="12700" dir="5400000">
              <a:srgbClr val="FFFFFF">
                <a:alpha val="75000"/>
              </a:srgbClr>
            </a:innerShdw>
            <a:outerShdw blurRad="88900" dist="50800" dir="5400000" sx="102000" sy="102000" algn="tr" rotWithShape="0">
              <a:srgbClr val="808080">
                <a:alpha val="50000"/>
              </a:srgbClr>
            </a:outerShdw>
          </a:effectLst>
        </a:effectStyle>
        <a:effectStyle>
          <a:effectLst>
            <a:outerShdw blurRad="317500" dist="762000" dir="5400000" sy="45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extrusionH="12700" prstMaterial="softEdge">
            <a:bevelT w="38100" h="127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200000"/>
              </a:schemeClr>
              <a:schemeClr val="phClr">
                <a:tint val="3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200000"/>
              </a:schemeClr>
              <a:schemeClr val="phClr">
                <a:tint val="5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Twilight.thmx</Template>
  <TotalTime>201</TotalTime>
  <Words>343</Words>
  <Application>Microsoft Macintosh PowerPoint</Application>
  <PresentationFormat>On-screen Show (4:3)</PresentationFormat>
  <Paragraphs>73</Paragraphs>
  <Slides>15</Slides>
  <Notes>1</Notes>
  <HiddenSlides>0</HiddenSlides>
  <MMClips>3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Twilight</vt:lpstr>
      <vt:lpstr>The Gray Wolf “Canis lupus”</vt:lpstr>
      <vt:lpstr>Taxonomy</vt:lpstr>
      <vt:lpstr>Cladogram</vt:lpstr>
      <vt:lpstr>Slide 4</vt:lpstr>
      <vt:lpstr>Life Cycles of the Gray Wolf</vt:lpstr>
      <vt:lpstr>Habitat</vt:lpstr>
      <vt:lpstr>Social Structure</vt:lpstr>
      <vt:lpstr>Howling</vt:lpstr>
      <vt:lpstr>Diet</vt:lpstr>
      <vt:lpstr>Trophic Hierachy</vt:lpstr>
      <vt:lpstr>Hunting</vt:lpstr>
      <vt:lpstr>Habitat Change</vt:lpstr>
      <vt:lpstr>Environmental Changes</vt:lpstr>
      <vt:lpstr>Preserving the Wild </vt:lpstr>
      <vt:lpstr>Slide 15</vt:lpstr>
    </vt:vector>
  </TitlesOfParts>
  <Company/>
  <LinksUpToDate>false</LinksUpToDate>
  <SharedDoc>false</SharedDoc>
  <HyperlinksChanged>false</HyperlinksChanged>
  <AppVersion>12.0001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Gray Wolf Canis lupus</dc:title>
  <dc:creator>Shelby Orr</dc:creator>
  <cp:lastModifiedBy>Shelby Orr</cp:lastModifiedBy>
  <cp:revision>26</cp:revision>
  <dcterms:created xsi:type="dcterms:W3CDTF">2008-07-30T21:09:19Z</dcterms:created>
  <dcterms:modified xsi:type="dcterms:W3CDTF">2008-07-31T00:31:02Z</dcterms:modified>
</cp:coreProperties>
</file>